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cd49e2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认识等压变化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5c9859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等压变化规律（盖-吕萨克定律）的应用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3a5da3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气体状态变化的图像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a2fc2d620009aab62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3.png"/><Relationship Id="rId1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5.jpeg"/><Relationship Id="rId1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1_1#42cb1a84e?vop=1&amp;pid=a5c98599c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[广东茂名2024联考]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、底部横截面积为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的圆柱形容器倒置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在水中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，容器壁厚度不计，当温度为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时，容器露在水面上的部分长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.已知大气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，热力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学温度与摄氏温度间的关系为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，容器外部的水面高度保持不变.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1_1#42cb1a84e?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39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1_2#42cb1a84e?vop=1&amp;pid=a5c98599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2883032"/>
            <a:ext cx="2368296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12_1#72053730b?vop=1&amp;pid=42cb1a84e&amp;color=0,0,0&amp;vtp=1&amp;bbb=1"/>
              <p:cNvSpPr/>
              <p:nvPr/>
            </p:nvSpPr>
            <p:spPr>
              <a:xfrm>
                <a:off x="722376" y="400063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时，求容器内外液面的高度差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BD.12_1#72053730b?vop=1&amp;pid=42cb1a84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00632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b="-11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13_1#72053730b?vop=1&amp;vop=1&amp;pid=42cb1a84e&amp;color=0,0,0&amp;vtp=1&amp;bbb=1"/>
              <p:cNvSpPr/>
              <p:nvPr/>
            </p:nvSpPr>
            <p:spPr>
              <a:xfrm>
                <a:off x="722376" y="4466341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𝟎𝟔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AN.13_1#72053730b?vop=1&amp;vop=1&amp;pid=42cb1a84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66341"/>
                <a:ext cx="10753344" cy="400050"/>
              </a:xfrm>
              <a:prstGeom prst="rect">
                <a:avLst/>
              </a:prstGeom>
              <a:blipFill rotWithShape="1">
                <a:blip r:embed="rId4"/>
                <a:stretch>
                  <a:fillRect l="-4" t="-96" b="-14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S.14_1#72053730b?vop=1&amp;vop=1&amp;pid=42cb1a84e&amp;color=0,0,0&amp;vtp=1&amp;bbb=1"/>
              <p:cNvSpPr/>
              <p:nvPr/>
            </p:nvSpPr>
            <p:spPr>
              <a:xfrm>
                <a:off x="722376" y="4876932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对容器受力分析，有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O_7_AS.14_1#72053730b?vop=1&amp;vop=1&amp;pid=42cb1a84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76932"/>
                <a:ext cx="10753344" cy="1338834"/>
              </a:xfrm>
              <a:prstGeom prst="rect">
                <a:avLst/>
              </a:prstGeom>
              <a:blipFill rotWithShape="1">
                <a:blip r:embed="rId5"/>
                <a:stretch>
                  <a:fillRect l="-4" t="-10" b="-33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5_1#7970a121e?vop=1&amp;pid=42cb1a84e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（2）若温度缓慢上升至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，求温度上升前后容器露出水面部分的高度变化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5_1#7970a121e?vop=1&amp;pid=42cb1a84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6_1#7970a121e?vop=1&amp;vop=1&amp;pid=42cb1a84e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16_1#7970a121e?vop=1&amp;vop=1&amp;pid=42cb1a84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17_1#7970a121e?vop=1&amp;vop=1&amp;pid=42cb1a84e&amp;color=0,0,0&amp;vtp=1&amp;bbb=1&amp;hb=1"/>
              <p:cNvSpPr/>
              <p:nvPr/>
            </p:nvSpPr>
            <p:spPr>
              <a:xfrm>
                <a:off x="722376" y="1843728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容器内封闭气体做等压变化，容器内外液面高度差不变，由盖-吕萨克定律可得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17_1#7970a121e?vop=1&amp;vop=1&amp;pid=42cb1a84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859534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r="-2409" b="-2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8_1#bf78ce0dd?vop=1&amp;pid=a5c98599c&amp;color=0,0,0&amp;vtp=1&amp;bt=1&amp;bbb=1&amp;hb=1"/>
              <p:cNvSpPr/>
              <p:nvPr/>
            </p:nvSpPr>
            <p:spPr>
              <a:xfrm>
                <a:off x="722376" y="972000"/>
                <a:ext cx="10753344" cy="2227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[云南昭通2025高二下月考]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如图所示，圆柱形汽缸竖直悬挂于天花板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，用横截面积为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的轻质光滑活塞封闭一定质量的理想气体，活塞下悬挂质量为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的重物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时活塞处在距离汽缸上底面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给汽缸内的电热丝通电，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时，活塞缓慢移动到距离汽缸上底面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处（图中未画出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）.已知大气压强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8_1#bf78ce0dd?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009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05" b="-2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8_2#bf78ce0dd?vop=1&amp;pid=a5c98599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8384" y="3328803"/>
            <a:ext cx="1481328" cy="27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9_1#fc4bd66ef?vop=1&amp;pid=bf78ce0dd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（1）活塞在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处时的气体压强；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19_1#fc4bd66ef?vop=1&amp;pid=bf78ce0dd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0_1#fc4bd66ef?vop=1&amp;vop=1&amp;pid=bf78ce0dd&amp;color=0,0,0&amp;vtp=1&amp;bbb=1"/>
              <p:cNvSpPr/>
              <p:nvPr/>
            </p:nvSpPr>
            <p:spPr>
              <a:xfrm>
                <a:off x="722376" y="1433137"/>
                <a:ext cx="10753344" cy="4011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0_1#fc4bd66ef?vop=1&amp;vop=1&amp;pid=bf78ce0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1193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8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1_1#fc4bd66ef?vop=1&amp;vop=1&amp;pid=bf78ce0dd&amp;color=0,0,0&amp;vtp=1&amp;bbb=1"/>
              <p:cNvSpPr/>
              <p:nvPr/>
            </p:nvSpPr>
            <p:spPr>
              <a:xfrm>
                <a:off x="722376" y="1836870"/>
                <a:ext cx="10753344" cy="906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设活塞在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处时的气体压强为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，对活塞，由平衡条件得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1_1#fc4bd66ef?vop=1&amp;vop=1&amp;pid=bf78ce0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6870"/>
                <a:ext cx="10753344" cy="906653"/>
              </a:xfrm>
              <a:prstGeom prst="rect">
                <a:avLst/>
              </a:prstGeom>
              <a:blipFill rotWithShape="1">
                <a:blip r:embed="rId3"/>
                <a:stretch>
                  <a:fillRect l="-4" t="-50" b="-50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2_1#4aa05598d?vop=1&amp;pid=bf78ce0dd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（2）活塞在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处时的气体温度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22_1#4aa05598d?vop=1&amp;pid=bf78ce0d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3_1#4aa05598d?vop=1&amp;vop=1&amp;pid=bf78ce0dd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𝟑𝟖𝟒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3_1#4aa05598d?vop=1&amp;vop=1&amp;pid=bf78ce0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4_1#4aa05598d?vop=1&amp;vop=1&amp;pid=bf78ce0dd&amp;color=0,0,0&amp;vtp=1&amp;bbb=1"/>
              <p:cNvSpPr/>
              <p:nvPr/>
            </p:nvSpPr>
            <p:spPr>
              <a:xfrm>
                <a:off x="722376" y="1843728"/>
                <a:ext cx="10753344" cy="932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，气体做等压变化，根据盖-吕萨克定律有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4_1#4aa05598d?vop=1&amp;vop=1&amp;pid=bf78ce0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32434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-48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4a225220c?vop=1&amp;pid=a5c98599c&amp;color=0,0,0&amp;vtp=1&amp;bt=1&amp;bbb=1&amp;hb=1"/>
              <p:cNvSpPr/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6.气压式升降椅通过汽缸上下运动来调节椅子升降，其结构如图所示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.圆柱形汽缸与椅面固定在一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.与底座固定的横截面积为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的柱状汽缸杆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，在汽缸中封闭了长度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的理想气体.汽缸气密性、导热性良好，忽略摩擦.已知室内温度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5_1#4a225220c?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6980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561" b="-2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25_2#4a225220c?vop=1&amp;pid=a5c98599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12" y="2871603"/>
            <a:ext cx="1719072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6_1#37d769715?vop=1&amp;pid=4a225220c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（1）初始状态下，封闭气体的压强；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7_1#37d769715?vop=1&amp;vop=1&amp;pid=4a225220c&amp;color=0,0,0&amp;vtp=1&amp;bbb=1"/>
              <p:cNvSpPr/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7_1#37d769715?vop=1&amp;vop=1&amp;pid=4a22522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0" b="-13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28_1#37d769715?vop=1&amp;vop=1&amp;pid=4a225220c&amp;color=0,0,0&amp;vtp=1&amp;bbb=1"/>
              <p:cNvSpPr/>
              <p:nvPr/>
            </p:nvSpPr>
            <p:spPr>
              <a:xfrm>
                <a:off x="722376" y="1853062"/>
                <a:ext cx="10753344" cy="906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初始状态时，以圆柱形汽缸与椅面整体为研究对象，根据受力平衡可得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28_1#37d769715?vop=1&amp;vop=1&amp;pid=4a22522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3062"/>
                <a:ext cx="10753344" cy="906209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5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9_1#acc37f7bb?vop=1&amp;pid=4a225220c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的人，脚悬空坐在椅面上，室温不变，稳定后椅面下降的距离；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29_1#acc37f7bb?vop=1&amp;pid=4a22522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0_1#acc37f7bb?vop=1&amp;vop=1&amp;pid=4a225220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30_1#acc37f7bb?vop=1&amp;vop=1&amp;pid=4a22522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31_1#acc37f7bb?vop=1&amp;vop=1&amp;pid=4a225220c&amp;color=0,0,0&amp;vtp=1&amp;bbb=1&amp;hb=1"/>
              <p:cNvSpPr/>
              <p:nvPr/>
            </p:nvSpPr>
            <p:spPr>
              <a:xfrm>
                <a:off x="722376" y="1843728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的人，脚悬空坐在椅面上，稳定后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，根据受力平衡可得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设稳定后缸内气柱长度为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则椅面下降了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31_1#acc37f7bb?vop=1&amp;vop=1&amp;pid=4a22522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8087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2_1#1c8faa16b?vop=1&amp;pid=4a225220c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3）在（2）情况下，由于开空调室内气温缓慢降至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10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1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spc="-1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10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，该过程外界对封闭气体所做的功.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2" name="QO_7_BD.32_1#1c8faa16b?vop=1&amp;pid=4a22522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3_1#1c8faa16b?vop=1&amp;vop=1&amp;pid=4a225220c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𝟖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33_1#1c8faa16b?vop=1&amp;vop=1&amp;pid=4a22522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34_1#1c8faa16b?vop=1&amp;vop=1&amp;pid=4a225220c&amp;color=0,0,0&amp;vtp=1&amp;bbb=1&amp;hb=1"/>
              <p:cNvSpPr/>
              <p:nvPr/>
            </p:nvSpPr>
            <p:spPr>
              <a:xfrm>
                <a:off x="722376" y="1843728"/>
                <a:ext cx="10753344" cy="142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在（2）情况下，由于开空调室内气温缓慢降至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该过程气体发生等压变化，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″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″=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，外界对封闭气体所做的功为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𝑀𝑔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e>
                    </m:d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″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7_AS.34_1#1c8faa16b?vop=1&amp;vop=1&amp;pid=4a22522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27734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r="-325" b="-31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5_1#f5ddc50c9?vop=1&amp;pid=c3a5da37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[江苏苏州吴江中学2025高二下月考]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如图所示是理想气体的体积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与热力学温度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是过坐标原点的直线，该气体从状态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𝐶𝐷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//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，下列关于该气体变化过程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5_1#f5ddc50c9?vop=1&amp;pid=c3a5da3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3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6_1#f5ddc50c9.bracket?vop=1&amp;pid=c3a5da379&amp;color=0,0,0&amp;vpa=4&amp;vtp=1"/>
          <p:cNvSpPr/>
          <p:nvPr/>
        </p:nvSpPr>
        <p:spPr>
          <a:xfrm>
            <a:off x="270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6_BD.35_2#f5ddc50c9?vop=1&amp;pid=c3a5da37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2408877"/>
            <a:ext cx="159105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35_3#f5ddc50c9.choices?vop=1&amp;pid=c3a5da379&amp;color=0,0,0&amp;vtp=1&amp;bbb=1"/>
          <p:cNvSpPr/>
          <p:nvPr/>
        </p:nvSpPr>
        <p:spPr>
          <a:xfrm>
            <a:off x="722376" y="40852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06980" algn="l"/>
                <a:tab pos="4975860" algn="l"/>
                <a:tab pos="7457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B.压强变小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C.压强变大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.压强变化无法判断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d6576e629.fixed?pid=f9069df2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4#d6576e629.fixed?pid=f9069df2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气体的等压变化</a:t>
            </a:r>
            <a:endParaRPr lang="en-US" altLang="zh-CN" sz="4400" dirty="0"/>
          </a:p>
        </p:txBody>
      </p:sp>
      <p:pic>
        <p:nvPicPr>
          <p:cNvPr id="4" name="C_4#d6576e629.fixed?pid=f9069df2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d6576e629.fixed?pid=f9069df2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7_1#f5ddc50c9?vop=1&amp;vop=1&amp;pid=c3a5da379&amp;color=0,0,0&amp;vtp=1&amp;bt=1&amp;bbb=1&amp;hb=1"/>
              <p:cNvSpPr/>
              <p:nvPr/>
            </p:nvSpPr>
            <p:spPr>
              <a:xfrm>
                <a:off x="722376" y="972000"/>
                <a:ext cx="10753344" cy="1376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都是过原点的直线，是等压线，根据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可知，等压线的斜率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，等压线的斜率越小，直线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的斜率小于直线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的斜率，所以状态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，即该气体从状态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，压强变小.故选B.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7_1#f5ddc50c9?vop=1&amp;vop=1&amp;pid=c3a5da3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6934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48" b="-3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8_1#73ea25f9a?vop=1&amp;pid=c3a5da37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[辽宁沈阳2024高二下月考]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一定质量的某理想气体的状态变化如图所示，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则该气体(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9_1#73ea25f9a.bracket?vop=1&amp;pid=c3a5da379&amp;color=0,0,0&amp;vpa=5&amp;vtp=1"/>
          <p:cNvSpPr/>
          <p:nvPr/>
        </p:nvSpPr>
        <p:spPr>
          <a:xfrm>
            <a:off x="10404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38_2#73ea25f9a?htil=2&amp;vop=1&amp;pid=c3a5da37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1981" y="1511300"/>
            <a:ext cx="1581912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8_3#73ea25f9a.choices?htil=2&amp;vop=1&amp;pid=c3a5da379&amp;color=0,0,0&amp;vtp=1&amp;bbb=1"/>
              <p:cNvSpPr/>
              <p:nvPr/>
            </p:nvSpPr>
            <p:spPr>
              <a:xfrm>
                <a:off x="722376" y="1384300"/>
                <a:ext cx="9034272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，体积减小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，气体分子数密度先减小后增大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38_3#73ea25f9a.choices?htil=2&amp;vop=1&amp;pid=c3a5da37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9034272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r="6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0_1#73ea25f9a?vop=1&amp;vop=1&amp;pid=c3a5da379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四个点作出等压线，如图所示.保持体积不变，温度越高，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则压强越大，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图像中，等压线倾角越大，压强越小，所以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，气体体积增大，C错误；从状态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气体体积先变小后变大，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因此气体分子数密度先增大后减小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0_1#73ea25f9a?vop=1&amp;vop=1&amp;pid=c3a5da3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120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AS.40_2#73ea25f9a?vop=1&amp;vop=1&amp;pid=c3a5da37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6088" y="2893383"/>
            <a:ext cx="164592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024d4bc2d?vop=1&amp;pid=6cd49e28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如图所示，在一只烧瓶上连一根玻璃管，把它跟一个水银压强计连在一起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，烧瓶里封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闭着一定质量的理想气体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，开始时水银压强计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形管两端水银面一样高.为使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形管两端水银面保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持相同高度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024d4bc2d?vop=1&amp;pid=6cd49e2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024d4bc2d.bracket?vop=1&amp;pid=6cd49e281&amp;color=0,0,0&amp;vpa=1&amp;vtp=1&amp;bbb=1"/>
          <p:cNvSpPr/>
          <p:nvPr/>
        </p:nvSpPr>
        <p:spPr>
          <a:xfrm>
            <a:off x="4503801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6_BD.1_2#024d4bc2d?vop=1&amp;pid=6cd49e28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6280" y="2408877"/>
            <a:ext cx="314553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_3#024d4bc2d.choices?vop=1&amp;pid=6cd49e281&amp;color=0,0,0&amp;vtp=1&amp;bbb=1"/>
              <p:cNvSpPr/>
              <p:nvPr/>
            </p:nvSpPr>
            <p:spPr>
              <a:xfrm>
                <a:off x="722376" y="45297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A.如果把烧瓶浸在热水中，应把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向下移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.如果把烧瓶浸在热水中，应把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向上移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.如果把烧瓶浸在冷水中，应把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向下移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.如果把烧瓶浸在冷水中，应把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向上移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_3#024d4bc2d.choices?vop=1&amp;pid=6cd49e2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29777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024d4bc2d?vop=1&amp;vop=1&amp;pid=6cd49e281&amp;color=0,0,0&amp;vtp=1&amp;bt=1&amp;bbb=1&amp;hb=1"/>
              <p:cNvSpPr/>
              <p:nvPr/>
            </p:nvSpPr>
            <p:spPr>
              <a:xfrm>
                <a:off x="722376" y="972000"/>
                <a:ext cx="10753344" cy="1355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将烧瓶浸在热水中时，气体温度升高，压强变大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管水银面下降，应适当向下移动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两管水银面等高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，即保证了气体压强不变，故A正确，B错误.将烧瓶浸在冷水中时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，气体温度降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管水银面上升，应适当向上移动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管使两管水银面等高，故C错误，D正确.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024d4bc2d?vop=1&amp;vop=1&amp;pid=6cd49e2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55979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744" b="-39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f158afa9d?vop=1&amp;pid=a5c98599c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2.一定质量的理想气体，在压强不变时，温度每升高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它的体积的增加量(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f158afa9d?vop=1&amp;pid=a5c98599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f158afa9d.bracket?vop=1&amp;pid=a5c98599c&amp;color=0,0,0&amp;vpa=2&amp;vtp=1"/>
          <p:cNvSpPr/>
          <p:nvPr/>
        </p:nvSpPr>
        <p:spPr>
          <a:xfrm>
            <a:off x="9434576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4_2#f158afa9d.choices?vop=1&amp;pid=a5c98599c&amp;color=0,0,0&amp;vtp=1&amp;bbb=1"/>
          <p:cNvSpPr/>
          <p:nvPr/>
        </p:nvSpPr>
        <p:spPr>
          <a:xfrm>
            <a:off x="722376" y="13843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189480" algn="l"/>
                <a:tab pos="4848860" algn="l"/>
                <a:tab pos="7520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.相同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B.逐渐增大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C.逐渐减小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.成正比例地增大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f158afa9d?vop=1&amp;vop=1&amp;pid=a5c98599c&amp;color=0,0,0&amp;vtp=1&amp;bt=1&amp;bbb=1&amp;hb=1"/>
              <p:cNvSpPr/>
              <p:nvPr/>
            </p:nvSpPr>
            <p:spPr>
              <a:xfrm>
                <a:off x="722376" y="972000"/>
                <a:ext cx="10753344" cy="894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气体发生等压变化，根据盖-吕萨克定律有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，故温度每升高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℃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，它的体积的增加量相同.故选A.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f158afa9d?vop=1&amp;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43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7_1#f158afa9d?vop=1&amp;vop=1&amp;pid=a5c98599c&amp;color=0,0,0&amp;vtp=1&amp;bt=1&amp;bbb=1&amp;hb=1"/>
              <p:cNvSpPr/>
              <p:nvPr/>
            </p:nvSpPr>
            <p:spPr>
              <a:xfrm>
                <a:off x="722376" y="969264"/>
                <a:ext cx="10753344" cy="1351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-吕萨克定律推论可得，气体做等压变化时，变化的体积和变化的温度成正比，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为气体体积的变化量，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为气体温度的变化量.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7_1#f158afa9d?vop=1&amp;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51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585" b="-3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3fa55eb19?vop=1&amp;pid=a5c98599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[江苏南通、泰州、镇江、盐城部分学校2025联考]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一个简易温度计的结构如图所示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，长直玻璃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管竖直固定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，上端与玻璃球形容器相连，下端通过软管与柱形开口容器相连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，用水银将一定质量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的空气封闭在球形容器内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.大气压强保持不变，上下移动柱形容器使左右水银面平齐时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，长直玻璃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管中水银面对应刻度可以表示外界温度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.则玻璃管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区间内的刻度可能正确的是(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_1#3fa55eb19?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_1#3fa55eb19.bracket?vop=1&amp;pid=a5c98599c&amp;color=0,0,0&amp;vpa=3&amp;vtp=1"/>
          <p:cNvSpPr/>
          <p:nvPr/>
        </p:nvSpPr>
        <p:spPr>
          <a:xfrm>
            <a:off x="10034397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6_BD.8_2#3fa55eb19?htil=1&amp;vop=1&amp;pid=a5c98599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6655" y="2866077"/>
            <a:ext cx="2176272" cy="268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8_3#3fa55eb19.choices?htil=1&amp;vop=1&amp;pid=a5c98599c&amp;color=0,0,0&amp;vtp=1&amp;bbb=1"/>
          <p:cNvSpPr/>
          <p:nvPr/>
        </p:nvSpPr>
        <p:spPr>
          <a:xfrm>
            <a:off x="722376" y="2866077"/>
            <a:ext cx="8439912" cy="142424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2700"/>
              </a:lnSpc>
              <a:tabLst>
                <a:tab pos="2182495" algn="l"/>
                <a:tab pos="4327525" algn="l"/>
                <a:tab pos="648525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70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71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6" name="QC_6_BD.8_3#3fa55eb19.choice_image?htil=1&amp;vop=1&amp;pid=a5c98599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566" y="2871475"/>
            <a:ext cx="5577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8_3#3fa55eb19.choice_image?htil=1&amp;vop=1&amp;pid=a5c98599c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3059" y="2871475"/>
            <a:ext cx="5577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8_3#3fa55eb19.choice_image?htil=1&amp;vop=1&amp;pid=a5c98599c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9201" y="2871475"/>
            <a:ext cx="5577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8_3#3fa55eb19.choice_image?htil=1&amp;vop=1&amp;pid=a5c98599c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900" y="2862331"/>
            <a:ext cx="55778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0_1#3fa55eb19?vop=1&amp;vop=1&amp;pid=a5c98599c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因为大气压强保持不变，所以球形容器内气体做等压变化，根据盖-吕萨克定律有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则其体积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与热力学温度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成正比，由此可知，温度越高，体积越大，则玻璃管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区间内的刻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度越靠下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，对应温度越高，又因为摄氏温度与热力学温度相邻刻度差值不变，则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区间内的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刻度分布均匀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0_1#3fa55eb19?vop=1&amp;vop=1&amp;pid=a5c9859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171" b="-23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3560</Words>
  <Application>WPS 演示</Application>
  <PresentationFormat>宽屏</PresentationFormat>
  <Paragraphs>143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Calibri</vt:lpstr>
      <vt:lpstr>Arial Unicode MS</vt:lpstr>
      <vt:lpstr>仿宋</vt:lpstr>
      <vt:lpstr>仿宋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2025-10-21T09:50:54Z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3AEE58DB6FD74406A30A3B2A0F86FB96_12</vt:lpwstr>
  </property>
  <property fmtid="{D5CDD505-2E9C-101B-9397-08002B2CF9AE}" pid="3" name="KSOProductBuildVer">
    <vt:lpwstr>2052-12.1.0.23125</vt:lpwstr>
  </property>
</Properties>
</file>